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0972800" cy="27432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448945"/>
            <a:ext cx="8229600" cy="955040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440815"/>
            <a:ext cx="8229600" cy="662305"/>
          </a:xfrm>
        </p:spPr>
        <p:txBody>
          <a:bodyPr/>
          <a:lstStyle>
            <a:lvl1pPr marL="0" indent="0" algn="ctr">
              <a:buNone/>
              <a:defRPr sz="960"/>
            </a:lvl1pPr>
            <a:lvl2pPr marL="182880" indent="0" algn="ctr">
              <a:buNone/>
              <a:defRPr sz="800"/>
            </a:lvl2pPr>
            <a:lvl3pPr marL="365760" indent="0" algn="ctr">
              <a:buNone/>
              <a:defRPr sz="720"/>
            </a:lvl3pPr>
            <a:lvl4pPr marL="548640" indent="0" algn="ctr">
              <a:buNone/>
              <a:defRPr sz="640"/>
            </a:lvl4pPr>
            <a:lvl5pPr marL="731520" indent="0" algn="ctr">
              <a:buNone/>
              <a:defRPr sz="640"/>
            </a:lvl5pPr>
            <a:lvl6pPr marL="914400" indent="0" algn="ctr">
              <a:buNone/>
              <a:defRPr sz="640"/>
            </a:lvl6pPr>
            <a:lvl7pPr marL="1097280" indent="0" algn="ctr">
              <a:buNone/>
              <a:defRPr sz="640"/>
            </a:lvl7pPr>
            <a:lvl8pPr marL="1280160" indent="0" algn="ctr">
              <a:buNone/>
              <a:defRPr sz="640"/>
            </a:lvl8pPr>
            <a:lvl9pPr marL="1463040" indent="0" algn="ctr">
              <a:buNone/>
              <a:defRPr sz="64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0" y="146050"/>
            <a:ext cx="2366010" cy="2324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0" y="146050"/>
            <a:ext cx="6960870" cy="232473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5" y="683895"/>
            <a:ext cx="9464040" cy="114109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5" y="1835785"/>
            <a:ext cx="9464040" cy="600075"/>
          </a:xfrm>
        </p:spPr>
        <p:txBody>
          <a:bodyPr/>
          <a:lstStyle>
            <a:lvl1pPr marL="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1pPr>
            <a:lvl2pPr marL="18288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2pPr>
            <a:lvl3pPr marL="36576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3pPr>
            <a:lvl4pPr marL="5486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4pPr>
            <a:lvl5pPr marL="73152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5pPr>
            <a:lvl6pPr marL="91440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6pPr>
            <a:lvl7pPr marL="109728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7pPr>
            <a:lvl8pPr marL="128016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8pPr>
            <a:lvl9pPr marL="14630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730250"/>
            <a:ext cx="4663440" cy="17405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730250"/>
            <a:ext cx="4663440" cy="17405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46050"/>
            <a:ext cx="9464040" cy="5302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09" y="672465"/>
            <a:ext cx="4642008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09" y="1002030"/>
            <a:ext cx="4642008" cy="14738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0" y="672465"/>
            <a:ext cx="4664869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0" y="1002030"/>
            <a:ext cx="4664869" cy="14738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82880"/>
            <a:ext cx="3539013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394970"/>
            <a:ext cx="5554980" cy="1949450"/>
          </a:xfrm>
        </p:spPr>
        <p:txBody>
          <a:bodyPr/>
          <a:lstStyle>
            <a:lvl1pPr>
              <a:defRPr sz="1280"/>
            </a:lvl1pPr>
            <a:lvl2pPr>
              <a:defRPr sz="1120"/>
            </a:lvl2pPr>
            <a:lvl3pPr>
              <a:defRPr sz="96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822960"/>
            <a:ext cx="3539013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82880"/>
            <a:ext cx="3539013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64869" y="394970"/>
            <a:ext cx="5554980" cy="1949450"/>
          </a:xfrm>
        </p:spPr>
        <p:txBody>
          <a:bodyPr/>
          <a:lstStyle>
            <a:lvl1pPr marL="0" indent="0">
              <a:buNone/>
              <a:defRPr sz="1280"/>
            </a:lvl1pPr>
            <a:lvl2pPr marL="182880" indent="0">
              <a:buNone/>
              <a:defRPr sz="1120"/>
            </a:lvl2pPr>
            <a:lvl3pPr marL="365760" indent="0">
              <a:buNone/>
              <a:defRPr sz="960"/>
            </a:lvl3pPr>
            <a:lvl4pPr marL="548640" indent="0">
              <a:buNone/>
              <a:defRPr sz="800"/>
            </a:lvl4pPr>
            <a:lvl5pPr marL="731520" indent="0">
              <a:buNone/>
              <a:defRPr sz="800"/>
            </a:lvl5pPr>
            <a:lvl6pPr marL="914400" indent="0">
              <a:buNone/>
              <a:defRPr sz="800"/>
            </a:lvl6pPr>
            <a:lvl7pPr marL="1097280" indent="0">
              <a:buNone/>
              <a:defRPr sz="800"/>
            </a:lvl7pPr>
            <a:lvl8pPr marL="1280160" indent="0">
              <a:buNone/>
              <a:defRPr sz="800"/>
            </a:lvl8pPr>
            <a:lvl9pPr marL="1463040" indent="0">
              <a:buNone/>
              <a:defRPr sz="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822960"/>
            <a:ext cx="3539013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146050"/>
            <a:ext cx="9464040" cy="530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730250"/>
            <a:ext cx="9464040" cy="1740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2542540"/>
            <a:ext cx="246888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2542540"/>
            <a:ext cx="370332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2542540"/>
            <a:ext cx="246888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65760" rtl="0" eaLnBrk="1" latinLnBrk="0" hangingPunct="1">
        <a:lnSpc>
          <a:spcPct val="90000"/>
        </a:lnSpc>
        <a:spcBef>
          <a:spcPct val="0"/>
        </a:spcBef>
        <a:buNone/>
        <a:defRPr sz="17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365760" rtl="0" eaLnBrk="1" latinLnBrk="0" hangingPunct="1">
        <a:lnSpc>
          <a:spcPct val="90000"/>
        </a:lnSpc>
        <a:spcBef>
          <a:spcPct val="80000"/>
        </a:spcBef>
        <a:buFont typeface="Arial" panose="020B0604020202020204" pitchFamily="34" charset="0"/>
        <a:buChar char="•"/>
        <a:defRPr sz="112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91440" algn="l" defTabSz="365760" rtl="0" eaLnBrk="1" latinLnBrk="0" hangingPunct="1">
        <a:lnSpc>
          <a:spcPct val="90000"/>
        </a:lnSpc>
        <a:spcBef>
          <a:spcPct val="400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Picture 8" descr="FAG"/>
          <p:cNvPicPr>
            <a:picLocks noChangeAspect="1"/>
          </p:cNvPicPr>
          <p:nvPr/>
        </p:nvPicPr>
        <p:blipFill>
          <a:blip r:embed="rId1"/>
          <a:srcRect t="6465" b="48790"/>
          <a:stretch>
            <a:fillRect/>
          </a:stretch>
        </p:blipFill>
        <p:spPr>
          <a:xfrm>
            <a:off x="0" y="-1905"/>
            <a:ext cx="8180705" cy="2745740"/>
          </a:xfrm>
          <a:prstGeom prst="rect">
            <a:avLst/>
          </a:prstGeom>
        </p:spPr>
      </p:pic>
      <p:pic>
        <p:nvPicPr>
          <p:cNvPr id="10" name="Picture 9" descr="FAG"/>
          <p:cNvPicPr>
            <a:picLocks noChangeAspect="1"/>
          </p:cNvPicPr>
          <p:nvPr/>
        </p:nvPicPr>
        <p:blipFill>
          <a:blip r:embed="rId1"/>
          <a:srcRect l="59908" t="6465" b="48790"/>
          <a:stretch>
            <a:fillRect/>
          </a:stretch>
        </p:blipFill>
        <p:spPr>
          <a:xfrm flipH="1">
            <a:off x="8163560" y="-3175"/>
            <a:ext cx="2823845" cy="27457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rcRect t="34910" b="49268"/>
          <a:stretch>
            <a:fillRect/>
          </a:stretch>
        </p:blipFill>
        <p:spPr>
          <a:xfrm>
            <a:off x="1824990" y="-1069340"/>
            <a:ext cx="3036570" cy="6426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rcRect t="56869"/>
          <a:stretch>
            <a:fillRect/>
          </a:stretch>
        </p:blipFill>
        <p:spPr>
          <a:xfrm>
            <a:off x="7331710" y="-1444625"/>
            <a:ext cx="1686560" cy="9728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285" y="1350645"/>
            <a:ext cx="2609850" cy="13188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6003290" y="662940"/>
            <a:ext cx="1932940" cy="64071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2145" y="1351280"/>
            <a:ext cx="2622550" cy="131572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8613775" y="660400"/>
            <a:ext cx="1939290" cy="643255"/>
          </a:xfrm>
          <a:prstGeom prst="rect">
            <a:avLst/>
          </a:prstGeom>
        </p:spPr>
      </p:pic>
      <p:sp>
        <p:nvSpPr>
          <p:cNvPr id="18" name="Rounded Rectangle 17"/>
          <p:cNvSpPr/>
          <p:nvPr/>
        </p:nvSpPr>
        <p:spPr>
          <a:xfrm>
            <a:off x="2043430" y="1885315"/>
            <a:ext cx="2068195" cy="812165"/>
          </a:xfrm>
          <a:prstGeom prst="roundRect">
            <a:avLst/>
          </a:prstGeom>
          <a:blipFill rotWithShape="1"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Text Box 19"/>
          <p:cNvSpPr txBox="1"/>
          <p:nvPr/>
        </p:nvSpPr>
        <p:spPr>
          <a:xfrm>
            <a:off x="749935" y="259715"/>
            <a:ext cx="1847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Right </a:t>
            </a:r>
            <a:endParaRPr lang="" altLang="en-US" sz="1000">
              <a:solidFill>
                <a:schemeClr val="bg1"/>
              </a:solidFill>
            </a:endParaRPr>
          </a:p>
          <a:p>
            <a:pPr algn="ctr"/>
            <a:r>
              <a:rPr lang="" altLang="en-US" sz="1000">
                <a:solidFill>
                  <a:schemeClr val="bg1"/>
                </a:solidFill>
              </a:rPr>
              <a:t>RGB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2848610" y="635635"/>
            <a:ext cx="1847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Left </a:t>
            </a:r>
            <a:endParaRPr lang="" altLang="en-US" sz="1000">
              <a:solidFill>
                <a:schemeClr val="bg1"/>
              </a:solidFill>
            </a:endParaRPr>
          </a:p>
          <a:p>
            <a:pPr algn="ctr"/>
            <a:r>
              <a:rPr lang="" altLang="en-US" sz="1000">
                <a:solidFill>
                  <a:schemeClr val="bg1"/>
                </a:solidFill>
              </a:rPr>
              <a:t>RGB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2" name="Text Box 21"/>
          <p:cNvSpPr txBox="1"/>
          <p:nvPr/>
        </p:nvSpPr>
        <p:spPr>
          <a:xfrm>
            <a:off x="2442210" y="393065"/>
            <a:ext cx="18478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Lidar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2208530" y="915670"/>
            <a:ext cx="83248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Adaptive </a:t>
            </a:r>
            <a:endParaRPr lang="" altLang="en-US" sz="1000">
              <a:solidFill>
                <a:schemeClr val="bg1"/>
              </a:solidFill>
            </a:endParaRPr>
          </a:p>
          <a:p>
            <a:pPr algn="ctr"/>
            <a:r>
              <a:rPr lang="" altLang="en-US" sz="1000">
                <a:solidFill>
                  <a:schemeClr val="bg1"/>
                </a:solidFill>
              </a:rPr>
              <a:t>Laser </a:t>
            </a:r>
            <a:endParaRPr lang="" altLang="en-US" sz="1000">
              <a:solidFill>
                <a:schemeClr val="bg1"/>
              </a:solidFill>
            </a:endParaRPr>
          </a:p>
          <a:p>
            <a:pPr algn="ctr"/>
            <a:r>
              <a:rPr lang="" altLang="en-US" sz="1000">
                <a:solidFill>
                  <a:schemeClr val="bg1"/>
                </a:solidFill>
              </a:rPr>
              <a:t>Line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2760980" y="966470"/>
            <a:ext cx="83248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Rolling </a:t>
            </a:r>
            <a:r>
              <a:rPr lang="" altLang="en-US" sz="800">
                <a:solidFill>
                  <a:schemeClr val="bg1"/>
                </a:solidFill>
              </a:rPr>
              <a:t>Shutter</a:t>
            </a:r>
            <a:endParaRPr lang="" altLang="en-US" sz="800">
              <a:solidFill>
                <a:schemeClr val="bg1"/>
              </a:solidFill>
            </a:endParaRPr>
          </a:p>
          <a:p>
            <a:pPr algn="ctr"/>
            <a:r>
              <a:rPr lang="" altLang="en-US" sz="800">
                <a:solidFill>
                  <a:schemeClr val="bg1"/>
                </a:solidFill>
              </a:rPr>
              <a:t>NIR </a:t>
            </a:r>
            <a:endParaRPr lang="" altLang="en-US" sz="800">
              <a:solidFill>
                <a:schemeClr val="bg1"/>
              </a:solidFill>
            </a:endParaRPr>
          </a:p>
        </p:txBody>
      </p:sp>
      <p:sp>
        <p:nvSpPr>
          <p:cNvPr id="25" name="Text Box 24"/>
          <p:cNvSpPr txBox="1"/>
          <p:nvPr/>
        </p:nvSpPr>
        <p:spPr>
          <a:xfrm>
            <a:off x="2331085" y="2453005"/>
            <a:ext cx="140398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Seen by Driver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6" name="Text Box 25"/>
          <p:cNvSpPr txBox="1"/>
          <p:nvPr/>
        </p:nvSpPr>
        <p:spPr>
          <a:xfrm>
            <a:off x="2327275" y="213995"/>
            <a:ext cx="8324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Light Curtain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-508635" y="290830"/>
            <a:ext cx="18478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bg1"/>
                </a:solidFill>
              </a:rPr>
              <a:t>GPS</a:t>
            </a:r>
            <a:endParaRPr lang="" altLang="en-US" sz="1000">
              <a:solidFill>
                <a:schemeClr val="bg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3587115" y="1583690"/>
            <a:ext cx="1905000" cy="100965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3729990" y="593090"/>
            <a:ext cx="2066925" cy="28575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 Box 30"/>
          <p:cNvSpPr txBox="1"/>
          <p:nvPr/>
        </p:nvSpPr>
        <p:spPr>
          <a:xfrm>
            <a:off x="6003925" y="105410"/>
            <a:ext cx="193294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" altLang="en-US" sz="1000">
                <a:solidFill>
                  <a:schemeClr val="bg1"/>
                </a:solidFill>
              </a:rPr>
              <a:t>Per Pixel Depth Distribution Predicted from Monocular RGB</a:t>
            </a:r>
            <a:endParaRPr lang="" altLang="en-US" sz="1000">
              <a:solidFill>
                <a:schemeClr val="bg1"/>
              </a:solidFill>
            </a:endParaRPr>
          </a:p>
        </p:txBody>
      </p:sp>
      <p:sp>
        <p:nvSpPr>
          <p:cNvPr id="32" name="Text Box 31"/>
          <p:cNvSpPr txBox="1"/>
          <p:nvPr/>
        </p:nvSpPr>
        <p:spPr>
          <a:xfrm>
            <a:off x="6923405" y="2331720"/>
            <a:ext cx="2670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900">
                <a:solidFill>
                  <a:schemeClr val="bg1">
                    <a:lumMod val="75000"/>
                  </a:schemeClr>
                </a:solidFill>
              </a:rPr>
              <a:t>Lidar GT in Yellow</a:t>
            </a:r>
            <a:endParaRPr lang="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" altLang="en-US" sz="900">
                <a:solidFill>
                  <a:schemeClr val="bg1">
                    <a:lumMod val="75000"/>
                  </a:schemeClr>
                </a:solidFill>
              </a:rPr>
              <a:t>Expectation of Distribution produces pointcloid</a:t>
            </a:r>
            <a:endParaRPr lang="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3" name="Text Box 32"/>
          <p:cNvSpPr txBox="1"/>
          <p:nvPr/>
        </p:nvSpPr>
        <p:spPr>
          <a:xfrm>
            <a:off x="7640955" y="82550"/>
            <a:ext cx="12871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000">
                <a:solidFill>
                  <a:schemeClr val="accent4">
                    <a:lumMod val="60000"/>
                    <a:lumOff val="40000"/>
                  </a:schemeClr>
                </a:solidFill>
              </a:rPr>
              <a:t>Used to Drive the Adaptive Light Curtain Laser</a:t>
            </a:r>
            <a:endParaRPr lang="" altLang="en-US" sz="100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4" name="Text Box 33"/>
          <p:cNvSpPr txBox="1"/>
          <p:nvPr/>
        </p:nvSpPr>
        <p:spPr>
          <a:xfrm>
            <a:off x="8613775" y="95885"/>
            <a:ext cx="193992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" altLang="en-US" sz="1000">
                <a:solidFill>
                  <a:schemeClr val="bg1"/>
                </a:solidFill>
              </a:rPr>
              <a:t>Pixel Depth corrected over Time from Light Curtain Measurements</a:t>
            </a:r>
            <a:endParaRPr lang="" altLang="en-US" sz="1000">
              <a:solidFill>
                <a:schemeClr val="bg1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 flipV="1">
            <a:off x="7993380" y="1093470"/>
            <a:ext cx="544830" cy="1905"/>
          </a:xfrm>
          <a:prstGeom prst="line">
            <a:avLst/>
          </a:prstGeom>
          <a:ln w="12700">
            <a:solidFill>
              <a:srgbClr val="FFFF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 Box 35"/>
          <p:cNvSpPr txBox="1"/>
          <p:nvPr/>
        </p:nvSpPr>
        <p:spPr>
          <a:xfrm>
            <a:off x="7131050" y="660400"/>
            <a:ext cx="2306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900">
                <a:solidFill>
                  <a:schemeClr val="bg1">
                    <a:lumMod val="75000"/>
                  </a:schemeClr>
                </a:solidFill>
              </a:rPr>
              <a:t>Topdown Predicted Uncertainty in Blue</a:t>
            </a:r>
            <a:endParaRPr lang="" altLang="en-US" sz="90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" altLang="en-US" sz="900">
                <a:solidFill>
                  <a:schemeClr val="bg1">
                    <a:lumMod val="75000"/>
                  </a:schemeClr>
                </a:solidFill>
              </a:rPr>
              <a:t>Lidar GT in Red</a:t>
            </a:r>
            <a:endParaRPr lang="" altLang="en-US" sz="90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373</Words>
  <Application>WPS Presentation</Application>
  <PresentationFormat>Widescreen</PresentationFormat>
  <Paragraphs>33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2" baseType="lpstr">
      <vt:lpstr>Arial</vt:lpstr>
      <vt:lpstr>SimSun</vt:lpstr>
      <vt:lpstr>Wingdings</vt:lpstr>
      <vt:lpstr>Arial Unicode MS</vt:lpstr>
      <vt:lpstr>Calibri Light</vt:lpstr>
      <vt:lpstr>Calibri</vt:lpstr>
      <vt:lpstr>微软雅黑</vt:lpstr>
      <vt:lpstr>文泉驿微米黑</vt:lpstr>
      <vt:lpstr>Webdings</vt:lpstr>
      <vt:lpstr>Times New Roman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</dc:title>
  <dc:creator>raaj</dc:creator>
  <cp:lastModifiedBy>raaj</cp:lastModifiedBy>
  <cp:revision>17</cp:revision>
  <dcterms:created xsi:type="dcterms:W3CDTF">2020-10-12T00:10:22Z</dcterms:created>
  <dcterms:modified xsi:type="dcterms:W3CDTF">2020-10-12T00:10:22Z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1033-11.1.0.8722</vt:lpwstr>
  </property>
</Properties>
</file>

<file path=docProps/thumbnail.jpeg>
</file>